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07FCFB-AADA-4C03-9E7C-46F9F58F9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1040580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7FCFB-AADA-4C03-9E7C-46F9F58F9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2565423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7FCFB-AADA-4C03-9E7C-46F9F58F9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3924133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7FCFB-AADA-4C03-9E7C-46F9F58F9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42946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07FCFB-AADA-4C03-9E7C-46F9F58F9932}"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3275591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07FCFB-AADA-4C03-9E7C-46F9F58F9932}"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1839323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07FCFB-AADA-4C03-9E7C-46F9F58F9932}" type="datetimeFigureOut">
              <a:rPr lang="en-US" smtClean="0"/>
              <a:t>9/24/2023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3285298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07FCFB-AADA-4C03-9E7C-46F9F58F9932}" type="datetimeFigureOut">
              <a:rPr lang="en-US" smtClean="0"/>
              <a:t>9/24/2023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248096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7FCFB-AADA-4C03-9E7C-46F9F58F9932}" type="datetimeFigureOut">
              <a:rPr lang="en-US" smtClean="0"/>
              <a:t>9/24/2023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119376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07FCFB-AADA-4C03-9E7C-46F9F58F9932}"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402304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07FCFB-AADA-4C03-9E7C-46F9F58F9932}"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B0A19E-AD26-4C2A-A5C3-CDC746ABA9F7}" type="slidenum">
              <a:rPr lang="en-US" smtClean="0"/>
              <a:t>‹#›</a:t>
            </a:fld>
            <a:endParaRPr lang="en-US"/>
          </a:p>
        </p:txBody>
      </p:sp>
    </p:spTree>
    <p:extLst>
      <p:ext uri="{BB962C8B-B14F-4D97-AF65-F5344CB8AC3E}">
        <p14:creationId xmlns:p14="http://schemas.microsoft.com/office/powerpoint/2010/main" val="2269711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7FCFB-AADA-4C03-9E7C-46F9F58F9932}" type="datetimeFigureOut">
              <a:rPr lang="en-US" smtClean="0"/>
              <a:t>9/24/2023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0A19E-AD26-4C2A-A5C3-CDC746ABA9F7}" type="slidenum">
              <a:rPr lang="en-US" smtClean="0"/>
              <a:t>‹#›</a:t>
            </a:fld>
            <a:endParaRPr lang="en-US"/>
          </a:p>
        </p:txBody>
      </p:sp>
    </p:spTree>
    <p:extLst>
      <p:ext uri="{BB962C8B-B14F-4D97-AF65-F5344CB8AC3E}">
        <p14:creationId xmlns:p14="http://schemas.microsoft.com/office/powerpoint/2010/main" val="1951488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solidFill>
                  <a:srgbClr val="FF0000"/>
                </a:solidFill>
              </a:rPr>
              <a:t>التغذية الراجعة</a:t>
            </a:r>
            <a:endParaRPr lang="en-US"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86087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5489"/>
          </a:xfrm>
        </p:spPr>
        <p:txBody>
          <a:bodyPr/>
          <a:lstStyle/>
          <a:p>
            <a:pPr algn="ct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العوامل المؤثرة في التغذية الراجعة</a:t>
            </a:r>
            <a:endParaRPr lang="en-US" dirty="0">
              <a:solidFill>
                <a:srgbClr val="FF0000"/>
              </a:solidFill>
            </a:endParaRPr>
          </a:p>
        </p:txBody>
      </p:sp>
      <p:sp>
        <p:nvSpPr>
          <p:cNvPr id="3" name="Rectangle 2"/>
          <p:cNvSpPr/>
          <p:nvPr/>
        </p:nvSpPr>
        <p:spPr>
          <a:xfrm>
            <a:off x="218942" y="1210614"/>
            <a:ext cx="11822804" cy="6011902"/>
          </a:xfrm>
          <a:prstGeom prst="rect">
            <a:avLst/>
          </a:prstGeom>
        </p:spPr>
        <p:txBody>
          <a:bodyPr wrap="square">
            <a:spAutoFit/>
          </a:bodyPr>
          <a:lstStyle/>
          <a:p>
            <a:pPr algn="just" rtl="1">
              <a:lnSpc>
                <a:spcPct val="115000"/>
              </a:lnSpc>
              <a:spcAft>
                <a:spcPts val="1000"/>
              </a:spcAft>
            </a:pPr>
            <a:r>
              <a:rPr lang="ar-IQ" sz="1400" dirty="0" smtClean="0">
                <a:effectLst/>
                <a:latin typeface="Calibri" panose="020F0502020204030204" pitchFamily="34" charset="0"/>
                <a:ea typeface="Calibri" panose="020F0502020204030204" pitchFamily="34" charset="0"/>
                <a:cs typeface="Simplified Arabic" panose="02020603050405020304" pitchFamily="18" charset="-78"/>
              </a:rPr>
              <a:t>:</a:t>
            </a: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ان التغذية الراجعة تتأثر بعدة عوامل منها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1-مرحلة التعلم : </a:t>
            </a:r>
            <a:endParaRPr lang="en-US"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تقدم التغذية الراجعة عادة بعد كل محاولة ومباشرة خلال المرحلة الخام او مرحلة المبتدئين ، وكلما تقدم مستوى المتعلمين كلما قلت تكرارات وخطوات تقديم التغذية الراجعة ، لذلك فان نوعية وكمية التكرارات والمحاولات للتغذية الراجعة تحددها المرحلة او مستوى الذي يكون عليه المتعلمين في اداء المهارة التعليمية ، ومع ذلك لا يمكن الاستغناء عنها بتقدم العمر التعليمي او التدريبي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11324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245" y="579549"/>
            <a:ext cx="11590985" cy="5645905"/>
          </a:xfrm>
          <a:prstGeom prst="rect">
            <a:avLst/>
          </a:prstGeom>
        </p:spPr>
        <p:txBody>
          <a:bodyPr wrap="square">
            <a:spAutoFit/>
          </a:bodyPr>
          <a:lstStyle/>
          <a:p>
            <a:pPr algn="just" rtl="1">
              <a:lnSpc>
                <a:spcPct val="115000"/>
              </a:lnSpc>
              <a:spcAft>
                <a:spcPts val="1000"/>
              </a:spcAft>
            </a:pPr>
            <a:r>
              <a:rPr lang="ar-IQ"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2-وقت اعطاء التغذية الراجعة :</a:t>
            </a:r>
            <a:endParaRPr lang="en-US" sz="4000" dirty="0" smtClean="0">
              <a:solidFill>
                <a:srgbClr val="FF0000"/>
              </a:solidFill>
              <a:effectLst/>
              <a:latin typeface="Times New Roman" panose="02020603050405020304" pitchFamily="18" charset="0"/>
              <a:ea typeface="Times New Roman" panose="02020603050405020304" pitchFamily="18" charset="0"/>
            </a:endParaRPr>
          </a:p>
          <a:p>
            <a:pPr algn="just" rtl="1">
              <a:lnSpc>
                <a:spcPct val="115000"/>
              </a:lnSpc>
              <a:spcAft>
                <a:spcPts val="1000"/>
              </a:spcAft>
            </a:pPr>
            <a:r>
              <a:rPr lang="ar-IQ" sz="4400" dirty="0" smtClean="0">
                <a:effectLst/>
                <a:latin typeface="Calibri" panose="020F0502020204030204" pitchFamily="34" charset="0"/>
                <a:ea typeface="Calibri" panose="020F0502020204030204" pitchFamily="34" charset="0"/>
                <a:cs typeface="Simplified Arabic" panose="02020603050405020304" pitchFamily="18" charset="-78"/>
              </a:rPr>
              <a:t>ان معرفة الزمن او الوقت المحدد لتقديم التغذية الراجعة ضروري لنجاحها ، وتقديم التغذية الراجعة بشكل فوري يكون افضل عموماً ، ولكن هناك رأي آخر يؤكد ضرورة التأخير في تقديم التغذية الراجعة لفترة زمنية محددة لكي لا تتعارض مع التغذية الراجعة الحسية او الذاتية التي يشعر بها المتعلم والتي غالباً تؤدي الى الارباك والعشوائية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60258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180304"/>
            <a:ext cx="11822805" cy="5671296"/>
          </a:xfrm>
          <a:prstGeom prst="rect">
            <a:avLst/>
          </a:prstGeom>
        </p:spPr>
        <p:txBody>
          <a:bodyPr wrap="square">
            <a:spAutoFit/>
          </a:bodyPr>
          <a:lstStyle/>
          <a:p>
            <a:pPr algn="just" rtl="1">
              <a:lnSpc>
                <a:spcPct val="115000"/>
              </a:lnSpc>
              <a:spcAft>
                <a:spcPts val="1000"/>
              </a:spcAft>
            </a:pPr>
            <a:r>
              <a:rPr lang="ar-IQ" sz="4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3</a:t>
            </a:r>
            <a:r>
              <a:rPr lang="ar-IQ" sz="4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-نوعية المهارة التعليمية</a:t>
            </a:r>
            <a:r>
              <a:rPr lang="ar-IQ" sz="44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36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400" dirty="0" smtClean="0">
                <a:effectLst/>
                <a:latin typeface="Calibri" panose="020F0502020204030204" pitchFamily="34" charset="0"/>
                <a:ea typeface="Calibri" panose="020F0502020204030204" pitchFamily="34" charset="0"/>
                <a:cs typeface="Simplified Arabic" panose="02020603050405020304" pitchFamily="18" charset="-78"/>
              </a:rPr>
              <a:t>تختلف المهارات الحركية الرياضية بشكل كبير عن بعضها وان كمية التغذية الراجعة المعطاة تختلف باختلاف هذه المهارات  ، فالبعض منها يتطلب تقديم كمية كبيرة من التغذية الراجعة خلال الاداء المهاري او بعد الانتهاء من الاداء ومعرفة نتيجته ، وهذا يعتمد على نوعية المهارة وحالة المتعلم وطرائق التدريس والوسائل المستخدمة </a:t>
            </a:r>
            <a:r>
              <a:rPr lang="ar-IQ" sz="1400"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98641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p:spPr>
        <p:txBody>
          <a:bodyPr>
            <a:normAutofit/>
          </a:bodyPr>
          <a:lstStyle/>
          <a:p>
            <a:pPr algn="ct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انواع التغذية الراجعة</a:t>
            </a:r>
            <a:r>
              <a:rPr lang="ar-IQ"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dirty="0">
              <a:solidFill>
                <a:srgbClr val="FF0000"/>
              </a:solidFill>
            </a:endParaRPr>
          </a:p>
        </p:txBody>
      </p:sp>
      <p:sp>
        <p:nvSpPr>
          <p:cNvPr id="3" name="Rectangle 2"/>
          <p:cNvSpPr/>
          <p:nvPr/>
        </p:nvSpPr>
        <p:spPr>
          <a:xfrm>
            <a:off x="643944" y="1815921"/>
            <a:ext cx="11307650" cy="4171398"/>
          </a:xfrm>
          <a:prstGeom prst="rect">
            <a:avLst/>
          </a:prstGeom>
        </p:spPr>
        <p:txBody>
          <a:bodyPr wrap="square">
            <a:spAutoFit/>
          </a:bodyPr>
          <a:lstStyle/>
          <a:p>
            <a:pPr algn="just" rtl="1">
              <a:lnSpc>
                <a:spcPct val="115000"/>
              </a:lnSpc>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لقد اثبتت الدراسات التي تناولت التغذية الراجعة ان هناك نوعين من التغذية الراجعة ، ولذلك كان تأثيرها في التعلم يختلف باختلاف هذه الانواع  وهي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اولاً : التغذية الراجعة الخارجية ، وتشمل :</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التغذية الراجعة التي تسبق الاستجابة للمتعلم ، التي تخبره بطريقة الاداء والصعوبات والمعوقات التي ستواجهه ، وهذا النوع يسمى بالتغذية الراجعة (المتقدمة او قبل الاداء).</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31505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412124"/>
            <a:ext cx="11616743" cy="6321731"/>
          </a:xfrm>
          <a:prstGeom prst="rect">
            <a:avLst/>
          </a:prstGeom>
        </p:spPr>
        <p:txBody>
          <a:bodyPr wrap="square">
            <a:spAutoFit/>
          </a:bodyPr>
          <a:lstStyle/>
          <a:p>
            <a:pPr marR="0" lvl="0" algn="just" rtl="1">
              <a:lnSpc>
                <a:spcPct val="115000"/>
              </a:lnSpc>
              <a:spcBef>
                <a:spcPts val="0"/>
              </a:spcBef>
              <a:spcAft>
                <a:spcPts val="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2-التغذية الراجعة الناتجة عن معرفة النتائج ومدى النجاح في الاداء المطلوب اداؤه ، وهذه في العادة تعطى في العادة بعد نهاية الاداء ، اي بعد ان ينتهي المتعلم من الاستجابة ، ويطلق على هذا النوع من التغذية الراجعة ( بالمتأخرة او بعد الاداء) ويستخدم هذا النوع من التغذية الراجعة مع المهارات البسيطة.</a:t>
            </a:r>
          </a:p>
          <a:p>
            <a:pPr marL="342900" marR="0" lvl="0" indent="-342900" algn="just" rtl="1">
              <a:lnSpc>
                <a:spcPct val="115000"/>
              </a:lnSpc>
              <a:spcBef>
                <a:spcPts val="0"/>
              </a:spcBef>
              <a:spcAft>
                <a:spcPts val="0"/>
              </a:spcAft>
              <a:buFont typeface="+mj-lt"/>
              <a:buAutoNum type="arabicPeriod"/>
            </a:pP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R="0" lvl="0" algn="just" rtl="1">
              <a:lnSpc>
                <a:spcPct val="115000"/>
              </a:lnSpc>
              <a:spcBef>
                <a:spcPts val="0"/>
              </a:spcBef>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3-التغذية الراجعة الناتجة عن معرفة المتعلم لقدر من المعلومات التي تساعده في ادراك افضل للموقف ، اي اعطاء المعلومات مع استجابة المتعلم خطوة بخطوة ، لان تأجيل اعطاء هذه المعلومات بعد فترة زمنية لن يفيد في تقدم العملية التعليمية ، وبالأخص مع المهارات الحركية المركبة ، ويسمى هذا النوع من التغذية الراجعة (بالمباشرة ، اثناء الاداء) اي تعطى اثناء الاداء مباشرةً.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8184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245" y="463639"/>
            <a:ext cx="11526591" cy="5860579"/>
          </a:xfrm>
          <a:prstGeom prst="rect">
            <a:avLst/>
          </a:prstGeom>
        </p:spPr>
        <p:txBody>
          <a:bodyPr wrap="square">
            <a:spAutoFit/>
          </a:bodyPr>
          <a:lstStyle/>
          <a:p>
            <a:pPr algn="just" rtl="1">
              <a:lnSpc>
                <a:spcPct val="115000"/>
              </a:lnSpc>
              <a:spcAft>
                <a:spcPts val="1000"/>
              </a:spcAft>
            </a:pPr>
            <a:r>
              <a:rPr lang="ar-IQ"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ثانياً : التغذية الراجعة الداخلية (الحسية) </a:t>
            </a:r>
            <a:r>
              <a:rPr lang="ar-IQ" sz="4000" b="1" dirty="0" smtClean="0">
                <a:effectLst/>
                <a:latin typeface="Calibri" panose="020F0502020204030204" pitchFamily="34" charset="0"/>
                <a:ea typeface="Calibri" panose="020F0502020204030204" pitchFamily="34" charset="0"/>
                <a:cs typeface="Simplified Arabic" panose="02020603050405020304" pitchFamily="18" charset="-78"/>
              </a:rPr>
              <a:t>:</a:t>
            </a: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 وعادةً ما تسمى الموروثة ، وهي المعلومات الحسية التي تظهر كنواتج طبيعية لإنتاج حركة او مهارة ما ، عن طريق ما تمده الحواس للمتعلم من معرفة نابعة من داخله، فممارسة المتعلم للاستجابة ممارسة نشطة كفيل بان تمده بهذا النوع من التغذية الحسية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وقد اثبتت الدراسات التجريبية ان المعلومات التي تعطى اثناء الاداء يجب ان تتلائم مع المستوى العقلي للمتعلمين ، اما المعلومات الخاصة بالنتيجة والتي تعطى بعد الاداء فهي تتلائم مع المتقدمين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4147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54781"/>
          </a:xfrm>
        </p:spPr>
        <p:txBody>
          <a:bodyPr>
            <a:normAutofit/>
          </a:bodyPr>
          <a:lstStyle/>
          <a:p>
            <a:pPr algn="ct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تصنيفات التغذية الراجعة</a:t>
            </a:r>
            <a:r>
              <a:rPr lang="ar-IQ"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 </a:t>
            </a:r>
            <a:endParaRPr lang="en-US" dirty="0">
              <a:solidFill>
                <a:srgbClr val="FF0000"/>
              </a:solidFill>
            </a:endParaRPr>
          </a:p>
        </p:txBody>
      </p:sp>
      <p:sp>
        <p:nvSpPr>
          <p:cNvPr id="3" name="Rectangle 2"/>
          <p:cNvSpPr/>
          <p:nvPr/>
        </p:nvSpPr>
        <p:spPr>
          <a:xfrm>
            <a:off x="502277" y="1119907"/>
            <a:ext cx="11423560" cy="5799536"/>
          </a:xfrm>
          <a:prstGeom prst="rect">
            <a:avLst/>
          </a:prstGeom>
        </p:spPr>
        <p:txBody>
          <a:bodyPr wrap="square">
            <a:spAutoFit/>
          </a:bodyPr>
          <a:lstStyle/>
          <a:p>
            <a:pPr algn="just" rtl="1">
              <a:lnSpc>
                <a:spcPct val="115000"/>
              </a:lnSpc>
              <a:spcAft>
                <a:spcPts val="1000"/>
              </a:spcAft>
            </a:pP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صنف الخبراء التغذية الراجعة الة اصناف عدة بحسب نوعية المعلومات ووقت اعطاءها ، فضلاً عن نوعية الاداء وفقاً للأسس الاتية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اولاً : </a:t>
            </a:r>
            <a:r>
              <a:rPr lang="ar-IQ" sz="2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التصنيف بحسب مصدر</a:t>
            </a:r>
            <a:r>
              <a:rPr lang="ar-IQ" sz="2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ها :</a:t>
            </a:r>
            <a:endParaRPr lang="en-US" sz="20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2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الراجعة الخارجية</a:t>
            </a:r>
            <a:r>
              <a:rPr lang="ar-IQ" sz="2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 وهي التي تعطى للمتعلم من مصادر خارجية ، كالمعلم او المدرب ، او مشاهدة الافلام والصور ووسائل الايضاح ...الخ  وغالباً ما يستخدم هذا النوع من التغذية الراجعة مع المبتدئين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IQ" sz="2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الراجعة الداخلية </a:t>
            </a: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 وهي المعلومات التي يستقبلها المتعلم ذاتياً اي من نفسه ، ذلك عن طريق استجاباته عن الاداء ، من اجل تصحيح الاخطاء التي ارتكبها عن ادائه للمهارة المطلوب اداءها ، فهة بذلك يدرك الخطأ الذي ارتكبه من خلال احاسيسه الداخلية المستمدة من اجهزته العصبية والحركية ، اذ يقوم بعدها بتصحيح هذه الاخطاء ، وغالباً ما يستخدم هذا النوع من التغذية الراجعة مع الرياضيين المتقدمين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92291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851" y="296214"/>
            <a:ext cx="11539469" cy="6626942"/>
          </a:xfrm>
          <a:prstGeom prst="rect">
            <a:avLst/>
          </a:prstGeom>
        </p:spPr>
        <p:txBody>
          <a:bodyPr wrap="square">
            <a:spAutoFit/>
          </a:bodyPr>
          <a:lstStyle/>
          <a:p>
            <a:pPr algn="just" rtl="1">
              <a:lnSpc>
                <a:spcPct val="115000"/>
              </a:lnSpc>
              <a:spcAft>
                <a:spcPts val="1000"/>
              </a:spcAft>
            </a:pP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ثانياً : </a:t>
            </a:r>
            <a:r>
              <a:rPr lang="ar-IQ" sz="2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التصنيف من حيث وقت اعطاءها</a:t>
            </a:r>
            <a:r>
              <a:rPr lang="ar-IQ" sz="2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 ان وقت اعطاء المتعلمين بالتغذية الراجعة يتم في اوقات مختلفة من الاداء ، ولهذا يمكن ان تصنف التغذية الراجعة الى ما يأتي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الراجعة قبل الاداء </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وهي المعلومات التي تعطى للمتعلم قبل ممارسة المهارة الحركية ، يوضح فيها المعلم او المدرب نوعية الاداء والصعوبات وبعض الاخطاء التي من الممكن ان تواجه المتعلم اثناء تأديته للمهارة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الراجعة اثناء الاداء (المتزامنة) : </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وهي التي يتم اعطاءها للمتعلمين اثناء تأديتهم للأداء الحركي ، كأن يقوم المدرب بإعطاء المتعلمين معلومات اثناء اداءه لمهارة ما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الراجعة بعد الاداء (المتأخرة)  </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وهي التي يتم تزويد المتعلمين بها بعد الانتهاء من الاداء ، وقد تكون مباشرةً بعد الاداء او بعد فترة وجيزة من الاداء </a:t>
            </a:r>
            <a:r>
              <a:rPr lang="ar-IQ" sz="2000"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49214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20" y="218941"/>
            <a:ext cx="11960179" cy="5974969"/>
          </a:xfrm>
          <a:prstGeom prst="rect">
            <a:avLst/>
          </a:prstGeom>
        </p:spPr>
        <p:txBody>
          <a:bodyPr wrap="square">
            <a:spAutoFit/>
          </a:bodyPr>
          <a:lstStyle/>
          <a:p>
            <a:pPr algn="r" rtl="1">
              <a:lnSpc>
                <a:spcPct val="115000"/>
              </a:lnSpc>
              <a:spcAft>
                <a:spcPts val="1000"/>
              </a:spcAft>
            </a:pP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ثالثاً : </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التصنيف من حيث طبيعة المعلومات</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 وهي على نوعين :</a:t>
            </a:r>
            <a:endParaRPr lang="en-US"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الراجعة الخاصة بنتيجة الاداء</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 وهي تزويد المتعلمين بالمعلومات عن نتيجة الاداء ومدى تطابقه مع الهدف المرسوم بالدماغ ، ولمعرفة المتعلم لنتيجة اداءه اهمية بالغة في العملية التعليمية للمهارات الحركية ، لا سيما خلال مراحل التعلم الاولى إذ تساعد المتعلم في تحديد افضل السبل لتحقيق الهدف من المهارة وحذف الحركات الزائدة التي تعوق عملية التعلم ، ان  حجب نتيجة اداء المتعلم عنه وعدم تزويده بالمعلومات ، يؤدي الى صعوبات ومن الممكن تطول مدة تعلم المهارة .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r"/>
            <a:r>
              <a:rPr lang="ar-IQ" sz="3600" b="1" dirty="0" smtClean="0">
                <a:solidFill>
                  <a:srgbClr val="FF0000"/>
                </a:solidFill>
                <a:effectLst/>
                <a:ea typeface="Calibri" panose="020F0502020204030204" pitchFamily="34" charset="0"/>
                <a:cs typeface="Simplified Arabic" panose="02020603050405020304" pitchFamily="18" charset="-78"/>
              </a:rPr>
              <a:t>التغذية الخاصة بالأداء </a:t>
            </a:r>
            <a:r>
              <a:rPr lang="ar-IQ" sz="3600" dirty="0" smtClean="0">
                <a:effectLst/>
                <a:ea typeface="Calibri" panose="020F0502020204030204" pitchFamily="34" charset="0"/>
                <a:cs typeface="Simplified Arabic" panose="02020603050405020304" pitchFamily="18" charset="-78"/>
              </a:rPr>
              <a:t>: وهي تزويد المتعلم بالمعلومات المتعلقة بالأداء الفعلي والتي تساعده في تقييم اداءه ، من خلال امداد المتعلم بالأخطاء التي تمت في التكنيك مثلاً</a:t>
            </a:r>
            <a:r>
              <a:rPr lang="ar-IQ" dirty="0" smtClean="0">
                <a:effectLst/>
                <a:ea typeface="Calibri" panose="020F0502020204030204" pitchFamily="34" charset="0"/>
                <a:cs typeface="Simplified Arabic" panose="02020603050405020304" pitchFamily="18" charset="-78"/>
              </a:rPr>
              <a:t> </a:t>
            </a:r>
            <a:endParaRPr lang="en-US" dirty="0"/>
          </a:p>
        </p:txBody>
      </p:sp>
    </p:spTree>
    <p:extLst>
      <p:ext uri="{BB962C8B-B14F-4D97-AF65-F5344CB8AC3E}">
        <p14:creationId xmlns:p14="http://schemas.microsoft.com/office/powerpoint/2010/main" val="2371570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4" y="141668"/>
            <a:ext cx="12011696" cy="5826210"/>
          </a:xfrm>
          <a:prstGeom prst="rect">
            <a:avLst/>
          </a:prstGeom>
        </p:spPr>
        <p:txBody>
          <a:bodyPr wrap="square">
            <a:spAutoFit/>
          </a:bodyPr>
          <a:lstStyle/>
          <a:p>
            <a:pPr marL="457200" marR="0" algn="just" rtl="1">
              <a:lnSpc>
                <a:spcPct val="115000"/>
              </a:lnSpc>
              <a:spcBef>
                <a:spcPts val="0"/>
              </a:spcBef>
              <a:spcAft>
                <a:spcPts val="0"/>
              </a:spcAft>
            </a:pP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رابعاً </a:t>
            </a: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a:t>
            </a:r>
            <a:r>
              <a:rPr lang="ar-IQ" sz="2800" dirty="0">
                <a:solidFill>
                  <a:srgbClr val="FF0000"/>
                </a:solidFill>
                <a:latin typeface="Calibri" panose="020F0502020204030204" pitchFamily="34" charset="0"/>
                <a:ea typeface="Calibri" panose="020F0502020204030204" pitchFamily="34" charset="0"/>
              </a:rPr>
              <a:t> </a:t>
            </a: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الراجعه الايجابية والسلبية:</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0"/>
              </a:spcAft>
            </a:pP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 التغذية الراجعة</a:t>
            </a:r>
            <a:r>
              <a:rPr lang="ar-SA" sz="3600" b="1" dirty="0" smtClean="0">
                <a:effectLst/>
                <a:latin typeface="Calibri" panose="020F0502020204030204" pitchFamily="34" charset="0"/>
                <a:ea typeface="Calibri" panose="020F0502020204030204" pitchFamily="34" charset="0"/>
                <a:cs typeface="Simplified Arabic" panose="02020603050405020304" pitchFamily="18" charset="-78"/>
              </a:rPr>
              <a:t> الايجابية</a:t>
            </a: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 هي المعلومات او المهارات التي يتلقاها المتعلم </a:t>
            </a:r>
            <a:r>
              <a:rPr lang="ar-SA" sz="3600" b="1" dirty="0" smtClean="0">
                <a:effectLst/>
                <a:latin typeface="Calibri" panose="020F0502020204030204" pitchFamily="34" charset="0"/>
                <a:ea typeface="Calibri" panose="020F0502020204030204" pitchFamily="34" charset="0"/>
                <a:cs typeface="Simplified Arabic" panose="02020603050405020304" pitchFamily="18" charset="-78"/>
              </a:rPr>
              <a:t>حول إجابته واجادته الصحيحة للمهارات </a:t>
            </a: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 وهي تزيد من عملية استرجاعه لخبرته في المواقف الاخرى.</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0"/>
              </a:spcAft>
            </a:pP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والتغذية الراجعة السلبية</a:t>
            </a:r>
            <a:r>
              <a:rPr lang="ar-SA"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 تعني تلقي المتعلم لمعلومات حول استجابته الخاطئة، ما يؤدى إلى تقدم في المراحل (الفتية والشباب)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1000"/>
              </a:spcAft>
            </a:pP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خامساً</a:t>
            </a:r>
            <a:r>
              <a:rPr lang="ar-SA"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الراجعة حسب شكل معلوماتها(لفظية_مكتوبة_مهارية):</a:t>
            </a:r>
            <a:r>
              <a:rPr lang="ar-SA"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يؤدي تقديم التغذية الراجعة على شكل معلومات لفظية او معلومات مكتوبة ومهارات الى استجابة المتعلمين الى اتساق معرفي لديهم</a:t>
            </a:r>
            <a:r>
              <a:rPr lang="en-US" sz="3600" dirty="0" smtClean="0">
                <a:effectLst/>
                <a:latin typeface="Simplified Arabic" panose="02020603050405020304" pitchFamily="18" charset="-78"/>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68336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p:spPr>
        <p:txBody>
          <a:bodyPr/>
          <a:lstStyle/>
          <a:p>
            <a:pPr algn="ctr"/>
            <a:r>
              <a:rPr lang="ar-IQ" dirty="0" smtClean="0">
                <a:solidFill>
                  <a:srgbClr val="FF0000"/>
                </a:solidFill>
              </a:rPr>
              <a:t>التغذية الراجعة</a:t>
            </a:r>
            <a:endParaRPr lang="en-US" dirty="0">
              <a:solidFill>
                <a:srgbClr val="FF0000"/>
              </a:solidFill>
            </a:endParaRPr>
          </a:p>
        </p:txBody>
      </p:sp>
      <p:sp>
        <p:nvSpPr>
          <p:cNvPr id="3" name="Rectangle 2"/>
          <p:cNvSpPr/>
          <p:nvPr/>
        </p:nvSpPr>
        <p:spPr>
          <a:xfrm>
            <a:off x="90153" y="1828800"/>
            <a:ext cx="11848562" cy="5159618"/>
          </a:xfrm>
          <a:prstGeom prst="rect">
            <a:avLst/>
          </a:prstGeom>
        </p:spPr>
        <p:txBody>
          <a:bodyPr wrap="square">
            <a:spAutoFit/>
          </a:bodyPr>
          <a:lstStyle/>
          <a:p>
            <a:pPr algn="just" rtl="1">
              <a:lnSpc>
                <a:spcPct val="115000"/>
              </a:lnSpc>
              <a:spcAft>
                <a:spcPts val="1000"/>
              </a:spcAft>
            </a:pP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يعتير مفهوم التغذية الراجعة من المفاهيم التربوية التي ظهرت في النصف الثاني من القرن العشرين,غير انها لاقت أهتماماً كبيراً من التربويين وعلماء النفس على حد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سواء</a:t>
            </a: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وكان أول من وضع هذا المصطلح هو" (نوبرت واينر .1948) وقد تركزت في بدايات الاهتمام بها في مجال معرفة النتائج وانصبت في جوهرها على التأكد اذا كانت تحققت الاهداف التربوية والسلوكية من خلال عملية التعلم أم لا</a:t>
            </a:r>
            <a:r>
              <a:rPr lang="en-US" sz="2800" dirty="0" smtClean="0">
                <a:effectLst/>
                <a:latin typeface="Simplified Arabic" panose="02020603050405020304" pitchFamily="18" charset="-78"/>
                <a:ea typeface="Calibri" panose="020F0502020204030204" pitchFamily="34" charset="0"/>
                <a:cs typeface="Arial" panose="020B0604020202020204" pitchFamily="34" charset="0"/>
              </a:rPr>
              <a:t>. </a:t>
            </a:r>
            <a:endParaRPr lang="en-US" sz="2800" dirty="0" smtClean="0">
              <a:effectLst/>
              <a:latin typeface="Simplified Arabic" panose="02020603050405020304" pitchFamily="18" charset="-78"/>
              <a:ea typeface="Calibri" panose="020F0502020204030204" pitchFamily="34" charset="0"/>
              <a:cs typeface="Arial" panose="020B0604020202020204" pitchFamily="34" charset="0"/>
            </a:endParaRPr>
          </a:p>
          <a:p>
            <a:pPr algn="just" rtl="1">
              <a:lnSpc>
                <a:spcPct val="115000"/>
              </a:lnSpc>
              <a:spcAft>
                <a:spcPts val="1000"/>
              </a:spcAft>
            </a:pPr>
            <a:r>
              <a:rPr lang="ar-IQ" sz="2800" dirty="0" smtClean="0">
                <a:latin typeface="Calibri" panose="020F0502020204030204" pitchFamily="34" charset="0"/>
                <a:ea typeface="Calibri" panose="020F0502020204030204" pitchFamily="34" charset="0"/>
                <a:cs typeface="Simplified Arabic" panose="02020603050405020304" pitchFamily="18" charset="-78"/>
              </a:rPr>
              <a:t>اما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في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المجال الرياضي عندما نتحدث عن العوامل المختلفة التي تحدد فاعلية تعلم المهارات الحركية وتطور الاداء الحركي فأن احد اهم هذه العوامل هي التغذية الراجعة</a:t>
            </a:r>
            <a:r>
              <a:rPr lang="en-US" sz="2800" dirty="0" smtClean="0">
                <a:effectLst/>
                <a:latin typeface="Simplified Arabic" panose="02020603050405020304" pitchFamily="18" charset="-78"/>
                <a:ea typeface="Calibri" panose="020F0502020204030204" pitchFamily="34" charset="0"/>
                <a:cs typeface="Arial" panose="020B0604020202020204" pitchFamily="34" charset="0"/>
              </a:rPr>
              <a:t> </a:t>
            </a:r>
            <a:r>
              <a:rPr lang="ar-IQ" sz="2800" dirty="0" smtClean="0">
                <a:effectLst/>
                <a:latin typeface="Simplified Arabic" panose="02020603050405020304" pitchFamily="18" charset="-78"/>
                <a:ea typeface="Calibri" panose="020F0502020204030204" pitchFamily="34" charset="0"/>
                <a:cs typeface="Arial" panose="020B0604020202020204" pitchFamily="34" charset="0"/>
              </a:rPr>
              <a:t>،</a:t>
            </a:r>
            <a:r>
              <a:rPr lang="en-US" sz="2800" dirty="0" smtClean="0">
                <a:effectLst/>
                <a:latin typeface="Simplified Arabic" panose="02020603050405020304" pitchFamily="18" charset="-78"/>
                <a:ea typeface="Calibri" panose="020F0502020204030204" pitchFamily="34" charset="0"/>
                <a:cs typeface="Arial" panose="020B0604020202020204" pitchFamily="34" charset="0"/>
              </a:rPr>
              <a:t>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حيث تعني المعلومات التي يحصل عليها الفرد نتيجة اداء معين, وان احد اهم وظائف التغذية الراجعة يكمن في تحسين التعلم الحركي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للمهارت</a:t>
            </a:r>
            <a:r>
              <a:rPr lang="ar-IQ" sz="2800" dirty="0" smtClean="0">
                <a:effectLst/>
                <a:latin typeface="Simplified Arabic" panose="02020603050405020304" pitchFamily="18" charset="-78"/>
                <a:ea typeface="Calibri" panose="020F0502020204030204" pitchFamily="34" charset="0"/>
                <a:cs typeface="Arial" panose="020B0604020202020204" pitchFamily="34" charset="0"/>
              </a:rPr>
              <a:t>،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فبغياب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التغذية الراجعة لا يتم التعلم الا عن طريق المحاولة والخطأ وبذلك تراجع كبير في استراتيجيات التعلم الهادفة الى تحقيق أهداف التعلم بأقصر زمن واقل جهد وبأعلى مستوى من الجودة والاتقان من حيث كم ونوع المعلومات والمهارات</a:t>
            </a:r>
            <a:r>
              <a:rPr lang="en-US" sz="2800" dirty="0" smtClean="0">
                <a:effectLst/>
                <a:latin typeface="Simplified Arabic" panose="02020603050405020304" pitchFamily="18" charset="-78"/>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46493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851" y="218941"/>
            <a:ext cx="11565227" cy="5613845"/>
          </a:xfrm>
          <a:prstGeom prst="rect">
            <a:avLst/>
          </a:prstGeom>
        </p:spPr>
        <p:txBody>
          <a:bodyPr wrap="square">
            <a:spAutoFit/>
          </a:bodyPr>
          <a:lstStyle/>
          <a:p>
            <a:pPr marL="457200" marR="0" algn="r" rtl="1">
              <a:lnSpc>
                <a:spcPct val="115000"/>
              </a:lnSpc>
              <a:spcBef>
                <a:spcPts val="0"/>
              </a:spcBef>
              <a:spcAft>
                <a:spcPts val="0"/>
              </a:spcAft>
            </a:pPr>
            <a:r>
              <a:rPr lang="ar-SA"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سادساً </a:t>
            </a:r>
            <a:r>
              <a:rPr lang="ar-SA"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تغذية الراجعة المعتمدة على المحاولات المتعدده( صريحة_غيـر صريحة</a:t>
            </a:r>
            <a:r>
              <a:rPr lang="ar-SA"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الراجعة الصريحة</a:t>
            </a: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 هي التي يخبر فيها ال</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معلم</a:t>
            </a: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المتعلمين </a:t>
            </a: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بأن إجابته</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م</a:t>
            </a: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 عن السؤال المطروح صحيحة ، أو خطأ سواء في المعارف او المهارات ، ثم يزوده بالجواب الصحيح في حالة الاجابة الخطأ، ويتطلب منه أن يعدل أخطائه مباشرةً بعد رؤيته له</a:t>
            </a:r>
            <a:r>
              <a:rPr lang="en-US" sz="3200" dirty="0" smtClean="0">
                <a:effectLst/>
                <a:latin typeface="Simplified Arabic" panose="02020603050405020304" pitchFamily="18" charset="-78"/>
                <a:ea typeface="Calibri" panose="020F0502020204030204" pitchFamily="34" charset="0"/>
                <a:cs typeface="Arial" panose="020B0604020202020204" pitchFamily="34" charset="0"/>
              </a:rPr>
              <a:t>. </a:t>
            </a:r>
            <a:endParaRPr lang="ar-IQ" sz="3200" dirty="0" smtClean="0">
              <a:effectLst/>
              <a:latin typeface="Simplified Arabic" panose="02020603050405020304" pitchFamily="18" charset="-78"/>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SA"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التغذية الراجعة غير الصريحة</a:t>
            </a:r>
            <a:r>
              <a:rPr lang="ar-SA"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فيعلم القائد الفتية والشباب والمدرب والراشدين بأن إجابتهم على السؤال المطروح صحيحة أو خطأ، ولكن قبل أن يزوده بالجواب الصحيح في حالة الاجابة الخطأ، ثم يعرض عليه السؤال مرة أخرى، ويطلب منه أن يفكر في الجواب الصحيح ويتخيله في ذهنه مع إعطائـه مهلة محددة لذلك، وبعد انقضاء الوقت المحدد يزودهم بالجواب أو المهارة الصحيحة، إن لم يتمكن الطالب من معرفته</a:t>
            </a:r>
            <a:r>
              <a:rPr lang="en-US" sz="3200" dirty="0" smtClean="0">
                <a:effectLst/>
                <a:latin typeface="Simplified Arabic" panose="02020603050405020304" pitchFamily="18" charset="-78"/>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49758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4126"/>
          </a:xfrm>
        </p:spPr>
        <p:txBody>
          <a:bodyPr/>
          <a:lstStyle/>
          <a:p>
            <a:pPr algn="ct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خصائص التغذية الراجعة</a:t>
            </a:r>
            <a:endParaRPr lang="en-US" dirty="0">
              <a:solidFill>
                <a:srgbClr val="FF0000"/>
              </a:solidFill>
            </a:endParaRPr>
          </a:p>
        </p:txBody>
      </p:sp>
      <p:sp>
        <p:nvSpPr>
          <p:cNvPr id="3" name="Rectangle 2"/>
          <p:cNvSpPr/>
          <p:nvPr/>
        </p:nvSpPr>
        <p:spPr>
          <a:xfrm>
            <a:off x="167425" y="1690688"/>
            <a:ext cx="11719775" cy="4751044"/>
          </a:xfrm>
          <a:prstGeom prst="rect">
            <a:avLst/>
          </a:prstGeom>
        </p:spPr>
        <p:txBody>
          <a:bodyPr wrap="square">
            <a:spAutoFit/>
          </a:bodyPr>
          <a:lstStyle/>
          <a:p>
            <a:pPr algn="just" rtl="1">
              <a:lnSpc>
                <a:spcPct val="115000"/>
              </a:lnSpc>
              <a:spcAft>
                <a:spcPts val="1000"/>
              </a:spcAft>
            </a:pPr>
            <a:r>
              <a:rPr lang="ar-IQ" sz="3200" b="1" dirty="0" smtClean="0">
                <a:effectLst/>
                <a:latin typeface="Calibri" panose="020F0502020204030204" pitchFamily="34" charset="0"/>
                <a:ea typeface="Calibri" panose="020F0502020204030204" pitchFamily="34" charset="0"/>
                <a:cs typeface="Simplified Arabic" panose="02020603050405020304" pitchFamily="18" charset="-78"/>
              </a:rPr>
              <a:t>هناك خصائص عدة رئيسية للتغذية الراجعة تساعد المتعلمين على تطوير ادائهم المهاري وهي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-التوجيهية : </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تعمل هذه الخاصية على توجيه الفرد نحو أدائه ، فتبين له الأداء المتقن فيثبته ، والأداء غير المتقن فيحذفه ، وهي ترفع من مستوى انتباه المتعلم إلى الظواهر المهمة للمهارة المراد تعلمها ، وتزيد من مستوى اهتمامه ودافعيته للتعلم ، فيتلافى مواطن الضعف والقصور لديه ، لذلك فهي تعمل على تثبيت المعاني والارتباطات المطلوبة ، وتصحح الأخطاء ، وتعدل الفهم الخاطئ ، وتسهم في مساعدة المتعلم على تكرار السلوك الذي أدى إلى نتائج مرغوبة ، وهذا يزيد من ثقة المتعلم بنفسه ، وبنتائجه التعليمية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59389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2" y="296214"/>
            <a:ext cx="11985938" cy="5933676"/>
          </a:xfrm>
          <a:prstGeom prst="rect">
            <a:avLst/>
          </a:prstGeom>
        </p:spPr>
        <p:txBody>
          <a:bodyPr wrap="square">
            <a:spAutoFit/>
          </a:bodyPr>
          <a:lstStyle/>
          <a:p>
            <a:pPr algn="just" rtl="1">
              <a:lnSpc>
                <a:spcPct val="115000"/>
              </a:lnSpc>
              <a:spcAft>
                <a:spcPts val="1000"/>
              </a:spcAft>
            </a:pP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2</a:t>
            </a: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-تشجيعية</a:t>
            </a: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600" b="1"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وهي التي تقدم معلومات تشجيعية على الاداء الصحيح ، ويتطلب ان يثاب المتعلم بسماع العبارات التشجيعية على اداءه الصحيح</a:t>
            </a:r>
            <a:r>
              <a:rPr lang="ar-IQ" sz="3600"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 وهنا تشبه الى حدٍ كبير </a:t>
            </a:r>
            <a:r>
              <a:rPr lang="ar-IQ" sz="3600" dirty="0" smtClean="0">
                <a:solidFill>
                  <a:srgbClr val="000000"/>
                </a:solidFill>
                <a:latin typeface="Calibri" panose="020F0502020204030204" pitchFamily="34" charset="0"/>
                <a:ea typeface="Calibri" panose="020F0502020204030204" pitchFamily="34" charset="0"/>
                <a:cs typeface="Simplified Arabic" panose="02020603050405020304" pitchFamily="18" charset="-78"/>
              </a:rPr>
              <a:t>بالتعزيز.</a:t>
            </a:r>
            <a:endParaRPr lang="ar-IQ" sz="3600" dirty="0">
              <a:solidFill>
                <a:srgbClr val="000000"/>
              </a:solidFill>
              <a:latin typeface="Calibri" panose="020F0502020204030204" pitchFamily="34" charset="0"/>
              <a:ea typeface="Calibri" panose="020F0502020204030204" pitchFamily="34" charset="0"/>
              <a:cs typeface="Simplified Arabic" panose="02020603050405020304" pitchFamily="18" charset="-78"/>
            </a:endParaRPr>
          </a:p>
          <a:p>
            <a:pPr algn="just" rtl="1">
              <a:lnSpc>
                <a:spcPct val="115000"/>
              </a:lnSpc>
              <a:spcAft>
                <a:spcPts val="1000"/>
              </a:spcAft>
            </a:pP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3-دافعية</a:t>
            </a: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الدافع حالة داخلية تثير سلوك الفرد خلال ظرف معين وتستمر معه حتى يصل الى غاياته ، ولان الدافع كامن ( غير محسوس) حتى يجد مايثيره وينشطه ، فالاستثارة وزيادتها تؤديان الى الاندفاع في الاداء ، لان الاستثارة احد اركان الدافعية وعادة ما تكون معلومات التغذية الراجعة هي التي تزيد الاستثارة عند المتعلم ، وهي التي تبث روح الحماسة والاندفاع لدى المتعلمين نحو استمرار الاداء والتدريب المستمر وصولاً الى الاداء الامثل.</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07668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214" y="386366"/>
            <a:ext cx="11895786" cy="6321731"/>
          </a:xfrm>
          <a:prstGeom prst="rect">
            <a:avLst/>
          </a:prstGeom>
        </p:spPr>
        <p:txBody>
          <a:bodyPr wrap="square">
            <a:spAutoFit/>
          </a:bodyPr>
          <a:lstStyle/>
          <a:p>
            <a:pPr marL="457200" marR="0" algn="just" rtl="1">
              <a:lnSpc>
                <a:spcPct val="115000"/>
              </a:lnSpc>
              <a:spcBef>
                <a:spcPts val="0"/>
              </a:spcBef>
              <a:spcAft>
                <a:spcPts val="0"/>
              </a:spcAft>
            </a:pP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4</a:t>
            </a: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-تقويمية</a:t>
            </a: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وهي قيام المعلم  بتقويم اداء المهارة للمتعلمين بصورة كاملة من بداية الاداء حتى نهايته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0"/>
              </a:spcAft>
            </a:pP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5</a:t>
            </a: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-تشجيعي</a:t>
            </a:r>
            <a:r>
              <a:rPr lang="ar-IQ" sz="3600" b="1" dirty="0" smtClean="0">
                <a:effectLst/>
                <a:latin typeface="Calibri" panose="020F0502020204030204" pitchFamily="34" charset="0"/>
                <a:ea typeface="Calibri" panose="020F0502020204030204" pitchFamily="34" charset="0"/>
                <a:cs typeface="Simplified Arabic" panose="02020603050405020304" pitchFamily="18" charset="-78"/>
              </a:rPr>
              <a:t>ة</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 وهي التي تقدم معلومات تشجيعية على الاداء الصحيح ، ويتطلب ان يثاب المتعلم بسماع العبارات التشجيعية على اداءه الصحيح .</a:t>
            </a:r>
          </a:p>
          <a:p>
            <a:pPr marL="457200" marR="0" algn="just" rtl="1">
              <a:lnSpc>
                <a:spcPct val="115000"/>
              </a:lnSpc>
              <a:spcBef>
                <a:spcPts val="0"/>
              </a:spcBef>
              <a:spcAft>
                <a:spcPts val="0"/>
              </a:spcAft>
            </a:pP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1000"/>
              </a:spcAft>
            </a:pP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6-معلوماتية</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 ان المعلومات المستقاة من الاداء هي الرافد الحقيقي التي يعتمد عليه المتعلم في المقارنة بين الاستجابة ونتيجتها ، وهي بهذا تعد المصدر الاساس للمعلومات التي تصحح استجاباته وتجنب تكرار الاخطاء و هي توصيل المعلومات الصحيحة للمتعلم عن اداءه للمهارة من اجل ان يقوم بتصحيح الاخطاء وتثبيت الاداء الجيد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2986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lstStyle/>
          <a:p>
            <a:pPr algn="ct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دور التغذية الراجعة في المنافسات الرياضية</a:t>
            </a:r>
            <a:endParaRPr lang="en-US" dirty="0">
              <a:solidFill>
                <a:srgbClr val="FF0000"/>
              </a:solidFill>
            </a:endParaRPr>
          </a:p>
        </p:txBody>
      </p:sp>
      <p:sp>
        <p:nvSpPr>
          <p:cNvPr id="3" name="Rectangle 2"/>
          <p:cNvSpPr/>
          <p:nvPr/>
        </p:nvSpPr>
        <p:spPr>
          <a:xfrm>
            <a:off x="218941" y="1287887"/>
            <a:ext cx="11809927" cy="5896999"/>
          </a:xfrm>
          <a:prstGeom prst="rect">
            <a:avLst/>
          </a:prstGeom>
        </p:spPr>
        <p:txBody>
          <a:bodyPr wrap="square">
            <a:spAutoFit/>
          </a:bodyPr>
          <a:lstStyle/>
          <a:p>
            <a:pPr marL="457200" marR="0" algn="just" rtl="1">
              <a:lnSpc>
                <a:spcPct val="115000"/>
              </a:lnSpc>
              <a:spcBef>
                <a:spcPts val="0"/>
              </a:spcBef>
              <a:spcAft>
                <a:spcPts val="0"/>
              </a:spcAft>
            </a:pPr>
            <a:r>
              <a:rPr lang="ar-IQ" sz="1200" b="1" dirty="0">
                <a:latin typeface="Calibri" panose="020F0502020204030204" pitchFamily="34" charset="0"/>
                <a:ea typeface="Calibri" panose="020F0502020204030204" pitchFamily="34" charset="0"/>
                <a:cs typeface="Simplified Arabic" panose="02020603050405020304" pitchFamily="18" charset="-78"/>
              </a:rPr>
              <a:t> </a:t>
            </a:r>
            <a:r>
              <a:rPr lang="ar-IQ" sz="3200" dirty="0">
                <a:latin typeface="Calibri" panose="020F0502020204030204" pitchFamily="34" charset="0"/>
                <a:ea typeface="Calibri" panose="020F0502020204030204" pitchFamily="34" charset="0"/>
                <a:cs typeface="Simplified Arabic" panose="02020603050405020304" pitchFamily="18" charset="-78"/>
              </a:rPr>
              <a:t>إن إعطاء التعليمات من قبل المدرب يكون أما في الوقت المستقطع أو الاستراحة بين الأشواط أو أثناء سير المنافسة ، وفيما يلي بعض التوجيهات التي يجب إتباعها في إعطاء التغذية الراجعة</a:t>
            </a:r>
            <a:r>
              <a:rPr lang="ar-IQ" sz="3600" dirty="0">
                <a:latin typeface="Calibri" panose="020F0502020204030204" pitchFamily="34" charset="0"/>
                <a:ea typeface="Calibri" panose="020F0502020204030204" pitchFamily="34" charset="0"/>
                <a:cs typeface="Simplified Arabic" panose="02020603050405020304" pitchFamily="18" charset="-78"/>
              </a:rPr>
              <a:t>.</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1000"/>
              </a:spcAft>
            </a:pPr>
            <a:r>
              <a:rPr lang="ar-IQ" sz="3200" b="1" dirty="0" smtClean="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1</a:t>
            </a:r>
            <a:r>
              <a:rPr lang="ar-IQ" sz="3600" b="1" dirty="0" smtClean="0">
                <a:latin typeface="Calibri" panose="020F0502020204030204" pitchFamily="34" charset="0"/>
                <a:ea typeface="Times New Roman" panose="02020603050405020304" pitchFamily="18" charset="0"/>
                <a:cs typeface="Simplified Arabic" panose="02020603050405020304" pitchFamily="18" charset="-78"/>
              </a:rPr>
              <a:t>-</a:t>
            </a:r>
            <a:r>
              <a:rPr lang="ar-IQ" sz="3600" b="1" dirty="0" smtClean="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الاستراحة </a:t>
            </a:r>
            <a:r>
              <a:rPr lang="ar-IQ" sz="36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بين الأشواط </a:t>
            </a:r>
            <a:r>
              <a:rPr lang="ar-IQ" sz="3600" b="1" dirty="0">
                <a:latin typeface="Calibri" panose="020F0502020204030204" pitchFamily="34" charset="0"/>
                <a:ea typeface="Times New Roman" panose="02020603050405020304" pitchFamily="18" charset="0"/>
                <a:cs typeface="Simplified Arabic" panose="02020603050405020304" pitchFamily="18" charset="-78"/>
              </a:rPr>
              <a:t>:</a:t>
            </a:r>
            <a:r>
              <a:rPr lang="ar-IQ" sz="3600" dirty="0">
                <a:latin typeface="Calibri" panose="020F0502020204030204" pitchFamily="34" charset="0"/>
                <a:ea typeface="Times New Roman" panose="02020603050405020304" pitchFamily="18" charset="0"/>
                <a:cs typeface="Simplified Arabic" panose="02020603050405020304" pitchFamily="18" charset="-78"/>
              </a:rPr>
              <a:t> متى ما شعر المدرب بان اللاعب استعاد طاقته و هدوئه يُمكنه المباشرة بإعطاء التعليمات ومراجعة الخطط وإعطاء معلومات جديدة ومريحة ،  ومن الخطأ الانقضاض على اللاعبين بالانتقادات لان تأثيره سلبي على اللعب. إن الإثارة العالية والإعياء الذي يشعر به اللاعب في بداية فترة الاستراحة لا تسمح له باستقبال أفكار جديدة والاحتفاظ بها (إي سوف ينساها).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5365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4" y="424929"/>
            <a:ext cx="12011696" cy="6463308"/>
          </a:xfrm>
          <a:prstGeom prst="rect">
            <a:avLst/>
          </a:prstGeom>
        </p:spPr>
        <p:txBody>
          <a:bodyPr wrap="square">
            <a:spAutoFit/>
          </a:bodyPr>
          <a:lstStyle/>
          <a:p>
            <a:pPr marL="457200" marR="0" algn="just" rtl="1">
              <a:lnSpc>
                <a:spcPct val="115000"/>
              </a:lnSpc>
              <a:spcBef>
                <a:spcPts val="0"/>
              </a:spcBef>
              <a:spcAft>
                <a:spcPts val="0"/>
              </a:spcAft>
            </a:pP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-أثناء الوقت المستقطع</a:t>
            </a: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يجب إعطاء بعض الوقت للاعبين لشرب الماء واستعادة إثارتهم وتحويل  تركيزهم على المدرب ، ويمكن أن يكون نصف الوقت المستقطع محاولة المدرب لجلب انتباه كافة اللاعبين أو المتعلمين ومن المفضل أن تكون تعليمات المدرب مختصرة وقليلة وحسب الأولوية.</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1000"/>
              </a:spcAft>
            </a:pP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-أثناء سير المباراة</a:t>
            </a: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عندما يكون اللاعب منهمكا في اللعب فانه يتخذ خطط خاصة به ويحاول أن ينفذها وان إعطاء المدرب الأمر بحركة معينة سوف يؤدي إلى تداخل في اتخاذ قرارات التحرك وبالتالي يؤدي ذلك إلى التشويش ، وإذا تكررت التعليمات من المدرب على طول السباق فسوف يقوم اللاعب بقطع الاتصال بالمدرب (عدم الانتباه) ، وإن الكلام الكثير والتعليمات الدائمة خلال السباق تضعف شخصية المدرب.</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8045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3"/>
          </a:xfrm>
        </p:spPr>
        <p:txBody>
          <a:bodyPr>
            <a:normAutofit fontScale="90000"/>
          </a:bodyPr>
          <a:lstStyle/>
          <a:p>
            <a:pPr algn="ct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الفرق بين التعزيز والتغذية الراجعة </a:t>
            </a:r>
            <a:endParaRPr lang="en-US" dirty="0">
              <a:solidFill>
                <a:srgbClr val="FF0000"/>
              </a:solidFill>
            </a:endParaRPr>
          </a:p>
        </p:txBody>
      </p:sp>
      <p:sp>
        <p:nvSpPr>
          <p:cNvPr id="3" name="Rectangle 2"/>
          <p:cNvSpPr/>
          <p:nvPr/>
        </p:nvSpPr>
        <p:spPr>
          <a:xfrm>
            <a:off x="115910" y="1094705"/>
            <a:ext cx="12076090" cy="5024452"/>
          </a:xfrm>
          <a:prstGeom prst="rect">
            <a:avLst/>
          </a:prstGeom>
        </p:spPr>
        <p:txBody>
          <a:bodyPr wrap="square">
            <a:spAutoFit/>
          </a:bodyPr>
          <a:lstStyle/>
          <a:p>
            <a:pPr marL="457200" marR="0" algn="just" rtl="1">
              <a:lnSpc>
                <a:spcPct val="115000"/>
              </a:lnSpc>
              <a:spcBef>
                <a:spcPts val="0"/>
              </a:spcBef>
              <a:spcAft>
                <a:spcPts val="1000"/>
              </a:spcAft>
            </a:pP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يخلط البعض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بين</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التغذية الراجعة والتعزيز : فالتعزيز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هو</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العملية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التي</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يتم</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بمقتضاها تقوية وزيادة احتمالية تكرار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قيام</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المتعلم بسلوك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او</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استجابة معينة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عن</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طريق تقديم معزز يعقب ظهور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هذا</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السلوك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او</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الاستجابة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من</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الفرد</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وهنا</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لابد</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من</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بيان</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عدد</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a:t>
            </a:r>
            <a:r>
              <a:rPr lang="en-US" sz="4000" dirty="0" err="1" smtClean="0">
                <a:effectLst/>
                <a:latin typeface="Simplified Arabic" panose="02020603050405020304" pitchFamily="18" charset="-78"/>
                <a:ea typeface="Calibri" panose="020F0502020204030204" pitchFamily="34" charset="0"/>
                <a:cs typeface="Arial" panose="020B0604020202020204" pitchFamily="34" charset="0"/>
              </a:rPr>
              <a:t>من</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الفروق بينهما ، </a:t>
            </a:r>
            <a:r>
              <a:rPr lang="en-US" sz="4000"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التغذية الراجعة أكثر </a:t>
            </a:r>
            <a:r>
              <a:rPr lang="en-US" sz="4000" dirty="0" err="1"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دقة</a:t>
            </a:r>
            <a:r>
              <a:rPr lang="en-US" sz="4000"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 </a:t>
            </a:r>
            <a:r>
              <a:rPr lang="en-US" sz="4000" dirty="0" err="1"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من</a:t>
            </a:r>
            <a:r>
              <a:rPr lang="en-US" sz="4000"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 التعزيز </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وفي التغذية الراجعة </a:t>
            </a:r>
            <a:r>
              <a:rPr lang="en-US" sz="4000"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تراكم معرفي أما </a:t>
            </a:r>
            <a:r>
              <a:rPr lang="en-US" sz="4000" dirty="0" err="1"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في</a:t>
            </a:r>
            <a:r>
              <a:rPr lang="en-US" sz="4000"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 التعزيز </a:t>
            </a:r>
            <a:r>
              <a:rPr lang="en-US" sz="4000" dirty="0" err="1"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فهو</a:t>
            </a:r>
            <a:r>
              <a:rPr lang="en-US" sz="4000"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 تراكم وجداني</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 ، التعزيز </a:t>
            </a:r>
            <a:r>
              <a:rPr lang="en-US" sz="4000" dirty="0" err="1"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هو</a:t>
            </a:r>
            <a:r>
              <a:rPr lang="en-US" sz="4000"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 نتيجة مترتبة </a:t>
            </a:r>
            <a:r>
              <a:rPr lang="en-US" sz="4000" dirty="0" err="1"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على</a:t>
            </a:r>
            <a:r>
              <a:rPr lang="en-US" sz="4000"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 الأداء أما التغذية الراجعة فهي معلومات متعلقة بالأداء</a:t>
            </a:r>
            <a:r>
              <a:rPr lang="en-US" sz="4000" b="1" dirty="0" smtClean="0">
                <a:effectLst/>
                <a:latin typeface="Simplified Arabic" panose="02020603050405020304" pitchFamily="18" charset="-78"/>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32047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2"/>
            <a:ext cx="10515600" cy="1159100"/>
          </a:xfrm>
        </p:spPr>
        <p:txBody>
          <a:bodyPr>
            <a:normAutofit/>
          </a:bodyPr>
          <a:lstStyle/>
          <a:p>
            <a:pPr algn="ct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اسس تزويد المتعلمين بالتغذية الراجعة </a:t>
            </a:r>
            <a:endParaRPr lang="en-US" dirty="0">
              <a:solidFill>
                <a:srgbClr val="FF0000"/>
              </a:solidFill>
            </a:endParaRPr>
          </a:p>
        </p:txBody>
      </p:sp>
      <p:sp>
        <p:nvSpPr>
          <p:cNvPr id="3" name="Rectangle 2"/>
          <p:cNvSpPr/>
          <p:nvPr/>
        </p:nvSpPr>
        <p:spPr>
          <a:xfrm>
            <a:off x="128790" y="965915"/>
            <a:ext cx="11771290" cy="5304016"/>
          </a:xfrm>
          <a:prstGeom prst="rect">
            <a:avLst/>
          </a:prstGeom>
        </p:spPr>
        <p:txBody>
          <a:bodyPr wrap="square">
            <a:spAutoFit/>
          </a:bodyPr>
          <a:lstStyle/>
          <a:p>
            <a:pPr algn="just" rtl="1">
              <a:lnSpc>
                <a:spcPct val="115000"/>
              </a:lnSpc>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يوجد العديد من الاسس التي تبنى عليها عملية تزويد المتعلمين بالتغذية الراجعة من قبل المعلم او المدرب وهي :</a:t>
            </a:r>
          </a:p>
          <a:p>
            <a:pPr algn="just" rtl="1">
              <a:lnSpc>
                <a:spcPct val="115000"/>
              </a:lnSpc>
              <a:spcAft>
                <a:spcPts val="1000"/>
              </a:spcAft>
            </a:pP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توضيح نتيجة الاداء للمتعلمين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تبيان الجوانب الصحيحة والخاطئة في الاداء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توضيح اسباب حدوث الاخطاء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بيان اهم التغيرات اللازمة في التكنيك لإصلاح الخطأ في الاداء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بيان الحاجة من اقتراح التغيرات من قبل المعلم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42543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836" y="1"/>
            <a:ext cx="10515600" cy="850006"/>
          </a:xfrm>
        </p:spPr>
        <p:txBody>
          <a:bodyPr/>
          <a:lstStyle/>
          <a:p>
            <a:pPr algn="ct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حجم التغذية الراجعة </a:t>
            </a:r>
            <a:endParaRPr lang="en-US" dirty="0">
              <a:solidFill>
                <a:srgbClr val="FF0000"/>
              </a:solidFill>
            </a:endParaRPr>
          </a:p>
        </p:txBody>
      </p:sp>
      <p:sp>
        <p:nvSpPr>
          <p:cNvPr id="3" name="Rectangle 2"/>
          <p:cNvSpPr/>
          <p:nvPr/>
        </p:nvSpPr>
        <p:spPr>
          <a:xfrm>
            <a:off x="270457" y="850007"/>
            <a:ext cx="11921544" cy="5736955"/>
          </a:xfrm>
          <a:prstGeom prst="rect">
            <a:avLst/>
          </a:prstGeom>
        </p:spPr>
        <p:txBody>
          <a:bodyPr wrap="square">
            <a:spAutoFit/>
          </a:bodyPr>
          <a:lstStyle/>
          <a:p>
            <a:pPr marL="457200" marR="0" algn="just" rtl="1">
              <a:lnSpc>
                <a:spcPct val="115000"/>
              </a:lnSpc>
              <a:spcBef>
                <a:spcPts val="0"/>
              </a:spcBef>
              <a:spcAft>
                <a:spcPts val="1000"/>
              </a:spcAft>
            </a:pP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ان حجم المعلومات المعطاة الى المتعلم يجب ان تتناسب مع مستوى المتعلم من الناحية العمرية وكذلك مع مرحلة التعلم ,ان الاطفال عادة لا يستوعبون معلومات كثيرة في وقت واحد، لذلك يستحسن اعطاء تغذية راجعة بسيطة وتصحيح خطا واحد في المحاولة الواحدة وان كثرة المعلومات في التغذية الراجعة سوف تربك الطفل ولا يتمكن من تحديد أولويات عملية التصحيح. ويسري هذا الحال على المتعلم الجديد، حيث لا يتمكن من تصحيح اخطاء كثيرة في محاولة واحدة أو محاولتين. من هذا نستنتج انه كلما زاد حجم معلومات التغذية الراجعة قلت الفائدة منها، لذلك يجب ان تكون معلومات التغذية الراجعة قصيرة ومركزة، ويفضل اعطاء تصحيح واحد في المحاولة الواحدة واعطاء فرصة التدريب واستخدام التصحيح في بعض المحاولات ومتى ماتم التصحيح يمكن للمدرب او المدرس الانتقال إلى تصحيح</a:t>
            </a:r>
            <a:r>
              <a:rPr lang="en-US" sz="3200" dirty="0" smtClean="0">
                <a:effectLst/>
                <a:latin typeface="Simplified Arabic" panose="02020603050405020304" pitchFamily="18" charset="-78"/>
                <a:ea typeface="Calibri" panose="020F0502020204030204" pitchFamily="34" charset="0"/>
                <a:cs typeface="Arial" panose="020B0604020202020204" pitchFamily="34" charset="0"/>
              </a:rPr>
              <a:t> . </a:t>
            </a: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خطأ آخر</a:t>
            </a:r>
            <a:r>
              <a:rPr lang="en-US" sz="3200" dirty="0" smtClean="0">
                <a:effectLst/>
                <a:latin typeface="Simplified Arabic" panose="02020603050405020304" pitchFamily="18" charset="-78"/>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73301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257577"/>
            <a:ext cx="11998817" cy="6321731"/>
          </a:xfrm>
          <a:prstGeom prst="rect">
            <a:avLst/>
          </a:prstGeom>
        </p:spPr>
        <p:txBody>
          <a:bodyPr wrap="square">
            <a:spAutoFit/>
          </a:bodyPr>
          <a:lstStyle/>
          <a:p>
            <a:pPr marL="457200" marR="0" algn="just" rtl="1">
              <a:lnSpc>
                <a:spcPct val="115000"/>
              </a:lnSpc>
              <a:spcBef>
                <a:spcPts val="0"/>
              </a:spcBef>
              <a:spcAft>
                <a:spcPts val="0"/>
              </a:spcAft>
            </a:pPr>
            <a:r>
              <a:rPr lang="ar-SA"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س/ لماذا في بعض الاحيان اعطاء تغذية راجعة لحظة توقف اللاعب مباشرةً  قدلا تكون مجدية ؟ </a:t>
            </a:r>
            <a:endParaRPr lang="en-US" sz="32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0"/>
              </a:spcAft>
            </a:pPr>
            <a:r>
              <a:rPr lang="ar-SA" sz="4000" b="1" dirty="0" smtClean="0">
                <a:effectLst/>
                <a:latin typeface="Calibri" panose="020F0502020204030204" pitchFamily="34" charset="0"/>
                <a:ea typeface="Calibri" panose="020F0502020204030204" pitchFamily="34" charset="0"/>
                <a:cs typeface="Simplified Arabic" panose="02020603050405020304" pitchFamily="18" charset="-78"/>
              </a:rPr>
              <a:t>ج</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a:t>
            </a: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لان الاجهزة الحسية منشغلة في انتهاء الاداء ولذلك فهو يحتاج لمدة يتم بها نقل التركيز الى المدرب وسماعه.</a:t>
            </a:r>
            <a:endParaRPr lang="ar-IQ" sz="4000" dirty="0" smtClean="0">
              <a:effectLst/>
              <a:latin typeface="Calibri" panose="020F0502020204030204" pitchFamily="34" charset="0"/>
              <a:ea typeface="Calibri" panose="020F0502020204030204" pitchFamily="34" charset="0"/>
              <a:cs typeface="Simplified Arabic" panose="02020603050405020304" pitchFamily="18" charset="-78"/>
            </a:endParaRPr>
          </a:p>
          <a:p>
            <a:pPr marL="457200" marR="0" algn="just" rtl="1">
              <a:lnSpc>
                <a:spcPct val="115000"/>
              </a:lnSpc>
              <a:spcBef>
                <a:spcPts val="0"/>
              </a:spcBef>
              <a:spcAft>
                <a:spcPts val="0"/>
              </a:spcAft>
            </a:pP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0"/>
              </a:spcAft>
            </a:pPr>
            <a:r>
              <a:rPr lang="ar-SA"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س/ لماذا يجب عدم تأخير اعطاء التغذية الراجعة؟</a:t>
            </a:r>
            <a:endParaRPr lang="en-US" sz="32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1000"/>
              </a:spcAft>
            </a:pPr>
            <a:r>
              <a:rPr lang="ar-SA" sz="4000" b="1" dirty="0" smtClean="0">
                <a:effectLst/>
                <a:latin typeface="Calibri" panose="020F0502020204030204" pitchFamily="34" charset="0"/>
                <a:ea typeface="Calibri" panose="020F0502020204030204" pitchFamily="34" charset="0"/>
                <a:cs typeface="Simplified Arabic" panose="02020603050405020304" pitchFamily="18" charset="-78"/>
              </a:rPr>
              <a:t>ج-</a:t>
            </a: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 لان اللاعب يكون قد نسى الكثير من الاحساسات المرتبطة بالاداء وسوف يفشل في استثمار المعلومات حول النتيجة وحول الاداء في تبويبها ضمن البرنامج الحركي المخزون في الذاكرة الحركية</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883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endParaRPr lang="en-US" dirty="0"/>
          </a:p>
        </p:txBody>
      </p:sp>
      <p:sp>
        <p:nvSpPr>
          <p:cNvPr id="3" name="Rectangle 2"/>
          <p:cNvSpPr/>
          <p:nvPr/>
        </p:nvSpPr>
        <p:spPr>
          <a:xfrm>
            <a:off x="154546" y="914400"/>
            <a:ext cx="11848564" cy="5317353"/>
          </a:xfrm>
          <a:prstGeom prst="rect">
            <a:avLst/>
          </a:prstGeom>
        </p:spPr>
        <p:txBody>
          <a:bodyPr wrap="square">
            <a:spAutoFit/>
          </a:bodyPr>
          <a:lstStyle/>
          <a:p>
            <a:pPr algn="just" rtl="1">
              <a:lnSpc>
                <a:spcPct val="115000"/>
              </a:lnSpc>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إذ لا يستطيع المتعلم في كثير من مواقف التعلم ان يقوم بعملية تقويم ادائه الا بمساعدة الاخرين ، والتي تتمثل في المعلومات التي يحصل عليها المتعلم منهم ، حيث اننا اثناء اكتساب مهارة ما ، نستطيع ان نقوم اداءنا اما تقويماً ذاتياً عن طريق ادراكنا السابق على الاداء الصحيح ، او عن طريق موجه خارجي قد يكون مدرباً او معلماً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ولا شك ان اعطاء تقدير للأداء بكلمة (صح) او (خطأ) بعد استجابة المتعلم ، هو الذي ييسر للمتعلم ادراك نتائج استجاباته للمهارة ، فيقوم المتعلم بانتقاء الصحيح منها وحذف الخطأ.</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70129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endParaRPr lang="en-US" dirty="0"/>
          </a:p>
        </p:txBody>
      </p:sp>
      <p:sp>
        <p:nvSpPr>
          <p:cNvPr id="3" name="Rectangle 2"/>
          <p:cNvSpPr/>
          <p:nvPr/>
        </p:nvSpPr>
        <p:spPr>
          <a:xfrm>
            <a:off x="321972" y="1184856"/>
            <a:ext cx="11642501" cy="5189113"/>
          </a:xfrm>
          <a:prstGeom prst="rect">
            <a:avLst/>
          </a:prstGeom>
        </p:spPr>
        <p:txBody>
          <a:bodyPr wrap="square">
            <a:spAutoFit/>
          </a:bodyPr>
          <a:lstStyle/>
          <a:p>
            <a:pPr algn="just" rtl="1">
              <a:lnSpc>
                <a:spcPct val="115000"/>
              </a:lnSpc>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فالمتعلم – مثلاً – في تجربة تعلم اداء الدحرجة الامامية في الجمناستك يقوم بمحاولات او اداءات جزئية تهدف الى الوصول الى الاداء الصحيح ، وهو الاداء المشابه لأداء المعلم او النموذج ، والواقع ان المتعلم يقوم بإجراءات سلوكية تهدف الى الوصول الى الاداء الامثل ، فالمتعلم في هذه التجربة (</a:t>
            </a: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اداء الدحرجة الامامية</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لديه القدرة على تقييم استجاباته على ضوء اسهامها في الوصول الى الاداء الصحيح او انها تبتعد عن تحقيق هذا الهدف ، وهكذا تحدث عملية تصحيح الاستجابات الصادرة عن المتعلم بواسطة المتعلم نفسه وفقاً لنتائج استجاباته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71866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88667"/>
          </a:xfrm>
        </p:spPr>
        <p:txBody>
          <a:bodyPr>
            <a:normAutofit fontScale="90000"/>
          </a:bodyPr>
          <a:lstStyle/>
          <a:p>
            <a:endParaRPr lang="en-US" dirty="0"/>
          </a:p>
        </p:txBody>
      </p:sp>
      <p:sp>
        <p:nvSpPr>
          <p:cNvPr id="3" name="Rectangle 2"/>
          <p:cNvSpPr/>
          <p:nvPr/>
        </p:nvSpPr>
        <p:spPr>
          <a:xfrm>
            <a:off x="347730" y="708338"/>
            <a:ext cx="11578107" cy="6011902"/>
          </a:xfrm>
          <a:prstGeom prst="rect">
            <a:avLst/>
          </a:prstGeom>
        </p:spPr>
        <p:txBody>
          <a:bodyPr wrap="square">
            <a:spAutoFit/>
          </a:bodyPr>
          <a:lstStyle/>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ولذا فان مفهوم التغذية الراجعة يرتبط اساساً بمشكلة رئيسة في التعلم ، وهي </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مشكلة تقويم المتعلم لسلوكه وادائه،</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 وهل اداء الفرد في الموقف التعليمي هو الاداء الصحيح الذي يحقق موضوع الهدف من التعلم ام لا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والواقع ان معلومات التغذية الراجعة في التعلم الانساني تؤدي درواً اساسياً في تقوية وتدعيم استجابة المتعلم  ، فقد اثبتت العديد من الدراسات التجريبية ان التغير في كمية و دقة معلومات التغذية الراجعة ، تصاحب بتغير في كفاية التعلم وسرعته ، بل ان بعض هذه الدراسات اشارت الى السرعة في تقديم معلومات التغذية الراجعة مما يساعد على تقوية التعلم ، بينما قد يعوق ارجاء تقديمها سرعة التعلم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ومن خلال معرفة المتعلم لنتيجة ادائه الذي قد تشوبه بعض الاخطاء بات ضرورياً لتعزيز وتصحيح مسارات التعلم والاداء ، وهذا ما يطلق عليه مصطلح التغذية الراجعة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01779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31" y="399245"/>
            <a:ext cx="11668259" cy="5799536"/>
          </a:xfrm>
          <a:prstGeom prst="rect">
            <a:avLst/>
          </a:prstGeom>
        </p:spPr>
        <p:txBody>
          <a:bodyPr wrap="square">
            <a:spAutoFit/>
          </a:bodyPr>
          <a:lstStyle/>
          <a:p>
            <a:pPr algn="just" rtl="1">
              <a:lnSpc>
                <a:spcPct val="115000"/>
              </a:lnSpc>
              <a:spcAft>
                <a:spcPts val="1000"/>
              </a:spcAft>
            </a:pPr>
            <a:r>
              <a:rPr lang="ar-IQ" sz="4400" b="1" u="sng" dirty="0" smtClean="0">
                <a:effectLst/>
                <a:latin typeface="Calibri" panose="020F0502020204030204" pitchFamily="34" charset="0"/>
                <a:ea typeface="Calibri" panose="020F0502020204030204" pitchFamily="34" charset="0"/>
                <a:cs typeface="Simplified Arabic" panose="02020603050405020304" pitchFamily="18" charset="-78"/>
              </a:rPr>
              <a:t>فالتغذية الراجعة </a:t>
            </a:r>
            <a:r>
              <a:rPr lang="ar-IQ" sz="4400" dirty="0" smtClean="0">
                <a:effectLst/>
                <a:latin typeface="Calibri" panose="020F0502020204030204" pitchFamily="34" charset="0"/>
                <a:ea typeface="Calibri" panose="020F0502020204030204" pitchFamily="34" charset="0"/>
                <a:cs typeface="Simplified Arabic" panose="02020603050405020304" pitchFamily="18" charset="-78"/>
              </a:rPr>
              <a:t>: </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400" b="1" dirty="0" smtClean="0">
                <a:effectLst/>
                <a:latin typeface="Calibri" panose="020F0502020204030204" pitchFamily="34" charset="0"/>
                <a:ea typeface="Calibri" panose="020F0502020204030204" pitchFamily="34" charset="0"/>
                <a:cs typeface="Simplified Arabic" panose="02020603050405020304" pitchFamily="18" charset="-78"/>
              </a:rPr>
              <a:t>هي </a:t>
            </a:r>
            <a:r>
              <a:rPr lang="ar-IQ" sz="4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جميع المعلومات التي يحصل عليها المتعلم من مصادر داخلية او خارجية او كليهما اثناء قبل او اثناء او بعد الاداء من اجل تعديل استجاباته</a:t>
            </a:r>
            <a:r>
              <a:rPr lang="ar-IQ" sz="44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4400"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400" b="1" dirty="0" smtClean="0">
                <a:effectLst/>
                <a:latin typeface="Calibri" panose="020F0502020204030204" pitchFamily="34" charset="0"/>
                <a:ea typeface="Calibri" panose="020F0502020204030204" pitchFamily="34" charset="0"/>
                <a:cs typeface="Simplified Arabic" panose="02020603050405020304" pitchFamily="18" charset="-78"/>
              </a:rPr>
              <a:t>او </a:t>
            </a:r>
            <a:r>
              <a:rPr lang="ar-IQ" sz="4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هي عملية تزويد المتعلمين بالمعلومات بشأن استجابة ما على نحو منظم ومستمر بهدف مساعدتهم في تعديل استجاباتهم للوصول الى الاداء الامثل</a:t>
            </a:r>
            <a:r>
              <a:rPr lang="ar-IQ" sz="44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4400"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16240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4881"/>
          </a:xfrm>
        </p:spPr>
        <p:txBody>
          <a:bodyPr>
            <a:normAutofit fontScale="90000"/>
          </a:bodyPr>
          <a:lstStyle/>
          <a:p>
            <a:pPr algn="ctr"/>
            <a:r>
              <a:rPr lang="ar-IQ" dirty="0" smtClean="0">
                <a:solidFill>
                  <a:srgbClr val="FF0000"/>
                </a:solidFill>
              </a:rPr>
              <a:t>اهمية التغذية الراجعة </a:t>
            </a:r>
            <a:endParaRPr lang="en-US" dirty="0">
              <a:solidFill>
                <a:srgbClr val="FF0000"/>
              </a:solidFill>
            </a:endParaRPr>
          </a:p>
        </p:txBody>
      </p:sp>
      <p:sp>
        <p:nvSpPr>
          <p:cNvPr id="3" name="Rectangle 2"/>
          <p:cNvSpPr/>
          <p:nvPr/>
        </p:nvSpPr>
        <p:spPr>
          <a:xfrm>
            <a:off x="218941" y="1107583"/>
            <a:ext cx="11797048" cy="5162439"/>
          </a:xfrm>
          <a:prstGeom prst="rect">
            <a:avLst/>
          </a:prstGeom>
        </p:spPr>
        <p:txBody>
          <a:bodyPr wrap="square">
            <a:spAutoFit/>
          </a:bodyPr>
          <a:lstStyle/>
          <a:p>
            <a:pPr algn="just" rtl="1">
              <a:lnSpc>
                <a:spcPct val="115000"/>
              </a:lnSpc>
              <a:spcAft>
                <a:spcPts val="1000"/>
              </a:spcAft>
            </a:pP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للتغذية الراجعة أهمية عظيمة في عملية التعلم ، ولا سيما في المواقف التعليمية الاولية، إذ أنها ضرورية ومهمة في عمليات </a:t>
            </a:r>
            <a:r>
              <a:rPr lang="ar-IQ" sz="2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الرقابة والضبط والتحكم والتعديل </a:t>
            </a: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التي ترافق وتعقب عمليات التفاعل والتعلم ، وأهميتها هذه تنبثق من توظيفها في </a:t>
            </a:r>
            <a:r>
              <a:rPr lang="ar-IQ" sz="2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تعديل السلوك وتطويره إلى الأفضل </a:t>
            </a: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 إضافة إلى دورها المهم في استثارة دافعية المتعلمين ، من خلال مساعدة المعلم لتلميذه على اكتشاف الاستجابات الصحيحة فيثبتها ، وحذف الاستجابات الخاطئة أو إلغاؤها . </a:t>
            </a:r>
          </a:p>
          <a:p>
            <a:pPr algn="just" rtl="1">
              <a:lnSpc>
                <a:spcPct val="115000"/>
              </a:lnSpc>
              <a:spcAft>
                <a:spcPts val="1000"/>
              </a:spcAft>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إن تزويد المعلم لتلاميذه بالتغذية الراجعة يمكن أن يسهم إسهاماً كبيراً في زيادة فاعلية التعلم ، واندماجه في المواقف والخبرات التعلمية ، لهذا فالمعلم الذي يُعنى بالتغذية الراجعة يسهم في تهيئة جو تعليمي يسوده الأمن والثقة والاحترام بين الطلاب أنفسهم ، وبينهم وبين المعلم ، كما يساعد على ترسيخ الممارسات الديمقراطية ، واحترام الذات لديهم ، ويطور المشاعر الإيجابية نحو قدراتهم التعليمية والخبراتية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6926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Autofit/>
          </a:bodyPr>
          <a:lstStyle/>
          <a:p>
            <a:pPr algn="ctr"/>
            <a:r>
              <a:rPr lang="ar-SA" sz="2800" b="1" dirty="0" smtClean="0">
                <a:solidFill>
                  <a:srgbClr val="FF0000"/>
                </a:solidFill>
                <a:effectLst/>
                <a:latin typeface="Times New Roman" panose="02020603050405020304" pitchFamily="18" charset="0"/>
                <a:ea typeface="Times New Roman" panose="02020603050405020304" pitchFamily="18" charset="0"/>
              </a:rPr>
              <a:t>ومما تقدم يمكن إجمال أهمية التغذية الراجعة في المواقف التعليمية على النحو التالي:</a:t>
            </a:r>
            <a:endParaRPr lang="en-US" sz="2800" dirty="0">
              <a:solidFill>
                <a:srgbClr val="FF0000"/>
              </a:solidFill>
            </a:endParaRPr>
          </a:p>
        </p:txBody>
      </p:sp>
      <p:sp>
        <p:nvSpPr>
          <p:cNvPr id="3" name="Rectangle 2"/>
          <p:cNvSpPr/>
          <p:nvPr/>
        </p:nvSpPr>
        <p:spPr>
          <a:xfrm>
            <a:off x="321973" y="953039"/>
            <a:ext cx="11642500" cy="5632311"/>
          </a:xfrm>
          <a:prstGeom prst="rect">
            <a:avLst/>
          </a:prstGeom>
        </p:spPr>
        <p:txBody>
          <a:bodyPr wrap="square">
            <a:spAutoFit/>
          </a:bodyPr>
          <a:lstStyle/>
          <a:p>
            <a:pPr algn="r" rtl="1">
              <a:lnSpc>
                <a:spcPct val="150000"/>
              </a:lnSpc>
              <a:spcAft>
                <a:spcPts val="1000"/>
              </a:spcAft>
            </a:pPr>
            <a:r>
              <a:rPr lang="ar-SA" sz="2400" dirty="0" smtClean="0">
                <a:effectLst/>
                <a:latin typeface="Times New Roman" panose="02020603050405020304" pitchFamily="18" charset="0"/>
                <a:ea typeface="Times New Roman" panose="02020603050405020304" pitchFamily="18" charset="0"/>
              </a:rPr>
              <a:t>1 ـ تعمل التغذية الراجعة على إعلام المتعلم بنتيجة عمله ، سواء أكانت صحيحة أم خاطئة ، لغرض </a:t>
            </a:r>
            <a:r>
              <a:rPr lang="ar-SA" sz="2400" dirty="0" smtClean="0">
                <a:effectLst/>
                <a:latin typeface="Times New Roman" panose="02020603050405020304" pitchFamily="18" charset="0"/>
                <a:ea typeface="Times New Roman" panose="02020603050405020304" pitchFamily="18" charset="0"/>
              </a:rPr>
              <a:t>تصحيحها</a:t>
            </a:r>
            <a:r>
              <a:rPr lang="ar-IQ" sz="2400" dirty="0" smtClean="0">
                <a:effectLst/>
                <a:latin typeface="Times New Roman" panose="02020603050405020304" pitchFamily="18" charset="0"/>
                <a:ea typeface="Times New Roman" panose="02020603050405020304" pitchFamily="18" charset="0"/>
              </a:rPr>
              <a:t>.</a:t>
            </a:r>
            <a:r>
              <a:rPr lang="ar-SA" sz="2400" dirty="0" smtClean="0">
                <a:effectLst/>
                <a:latin typeface="Times New Roman" panose="02020603050405020304" pitchFamily="18" charset="0"/>
                <a:ea typeface="Times New Roman" panose="02020603050405020304" pitchFamily="18" charset="0"/>
              </a:rPr>
              <a:t/>
            </a:r>
            <a:br>
              <a:rPr lang="ar-SA" sz="2400" dirty="0" smtClean="0">
                <a:effectLst/>
                <a:latin typeface="Times New Roman" panose="02020603050405020304" pitchFamily="18" charset="0"/>
                <a:ea typeface="Times New Roman" panose="02020603050405020304" pitchFamily="18" charset="0"/>
              </a:rPr>
            </a:br>
            <a:r>
              <a:rPr lang="ar-SA" sz="2400" dirty="0" smtClean="0">
                <a:effectLst/>
                <a:latin typeface="Times New Roman" panose="02020603050405020304" pitchFamily="18" charset="0"/>
                <a:ea typeface="Times New Roman" panose="02020603050405020304" pitchFamily="18" charset="0"/>
              </a:rPr>
              <a:t>2 ـ إن معرفة المتعلم بأن إجاباته كانت خاطئة ، </a:t>
            </a:r>
            <a:r>
              <a:rPr lang="ar-SA" sz="2400" dirty="0" smtClean="0">
                <a:effectLst/>
                <a:latin typeface="Times New Roman" panose="02020603050405020304" pitchFamily="18" charset="0"/>
                <a:ea typeface="Times New Roman" panose="02020603050405020304" pitchFamily="18" charset="0"/>
              </a:rPr>
              <a:t>و</a:t>
            </a:r>
            <a:r>
              <a:rPr lang="ar-IQ" sz="2400" dirty="0" smtClean="0">
                <a:effectLst/>
                <a:latin typeface="Times New Roman" panose="02020603050405020304" pitchFamily="18" charset="0"/>
                <a:ea typeface="Times New Roman" panose="02020603050405020304" pitchFamily="18" charset="0"/>
              </a:rPr>
              <a:t>هو </a:t>
            </a:r>
            <a:r>
              <a:rPr lang="ar-SA" sz="2400" dirty="0" smtClean="0">
                <a:effectLst/>
                <a:latin typeface="Times New Roman" panose="02020603050405020304" pitchFamily="18" charset="0"/>
                <a:ea typeface="Times New Roman" panose="02020603050405020304" pitchFamily="18" charset="0"/>
              </a:rPr>
              <a:t>السبب </a:t>
            </a:r>
            <a:r>
              <a:rPr lang="ar-SA" sz="2400" dirty="0" smtClean="0">
                <a:effectLst/>
                <a:latin typeface="Times New Roman" panose="02020603050405020304" pitchFamily="18" charset="0"/>
                <a:ea typeface="Times New Roman" panose="02020603050405020304" pitchFamily="18" charset="0"/>
              </a:rPr>
              <a:t>في خطئها يجعله يقتنع بأن ما حصل عليه من نتيجة ، كان هو المسؤول عنها .</a:t>
            </a:r>
            <a:br>
              <a:rPr lang="ar-SA" sz="2400" dirty="0" smtClean="0">
                <a:effectLst/>
                <a:latin typeface="Times New Roman" panose="02020603050405020304" pitchFamily="18" charset="0"/>
                <a:ea typeface="Times New Roman" panose="02020603050405020304" pitchFamily="18" charset="0"/>
              </a:rPr>
            </a:br>
            <a:r>
              <a:rPr lang="ar-SA" sz="2400" dirty="0" smtClean="0">
                <a:effectLst/>
                <a:latin typeface="Times New Roman" panose="02020603050405020304" pitchFamily="18" charset="0"/>
                <a:ea typeface="Times New Roman" panose="02020603050405020304" pitchFamily="18" charset="0"/>
              </a:rPr>
              <a:t>3 ـ التغذية الراجعة تعزز قدرات المتعلم ، وتشجعه على الاستمرار في عملية التعلم .</a:t>
            </a:r>
            <a:br>
              <a:rPr lang="ar-SA" sz="2400" dirty="0" smtClean="0">
                <a:effectLst/>
                <a:latin typeface="Times New Roman" panose="02020603050405020304" pitchFamily="18" charset="0"/>
                <a:ea typeface="Times New Roman" panose="02020603050405020304" pitchFamily="18" charset="0"/>
              </a:rPr>
            </a:br>
            <a:r>
              <a:rPr lang="ar-SA" sz="2400" dirty="0" smtClean="0">
                <a:effectLst/>
                <a:latin typeface="Times New Roman" panose="02020603050405020304" pitchFamily="18" charset="0"/>
                <a:ea typeface="Times New Roman" panose="02020603050405020304" pitchFamily="18" charset="0"/>
              </a:rPr>
              <a:t>4 ـ إن تصحيح إجابة المتعلم الخطأ من شأنها أن تضعف الارتباطات الخاطئة التي تكونت في ذاكرته بين الأسئلة والإجابة الخاطئة .</a:t>
            </a:r>
            <a:br>
              <a:rPr lang="ar-SA" sz="2400" dirty="0" smtClean="0">
                <a:effectLst/>
                <a:latin typeface="Times New Roman" panose="02020603050405020304" pitchFamily="18" charset="0"/>
                <a:ea typeface="Times New Roman" panose="02020603050405020304" pitchFamily="18" charset="0"/>
              </a:rPr>
            </a:br>
            <a:r>
              <a:rPr lang="ar-SA" sz="2400" dirty="0" smtClean="0">
                <a:effectLst/>
                <a:latin typeface="Times New Roman" panose="02020603050405020304" pitchFamily="18" charset="0"/>
                <a:ea typeface="Times New Roman" panose="02020603050405020304" pitchFamily="18" charset="0"/>
              </a:rPr>
              <a:t>5 ـ استخدام التغذية الراجعة من شأنها أن تنشط عملية التعلم ، وتزيد من مستوى دافعية التعلم .</a:t>
            </a:r>
            <a:br>
              <a:rPr lang="ar-SA" sz="2400" dirty="0" smtClean="0">
                <a:effectLst/>
                <a:latin typeface="Times New Roman" panose="02020603050405020304" pitchFamily="18" charset="0"/>
                <a:ea typeface="Times New Roman" panose="02020603050405020304" pitchFamily="18" charset="0"/>
              </a:rPr>
            </a:br>
            <a:r>
              <a:rPr lang="ar-SA" sz="2400" dirty="0" smtClean="0">
                <a:effectLst/>
                <a:latin typeface="Times New Roman" panose="02020603050405020304" pitchFamily="18" charset="0"/>
                <a:ea typeface="Times New Roman" panose="02020603050405020304" pitchFamily="18" charset="0"/>
              </a:rPr>
              <a:t>6 ـ توضح التغذية الراجعة للمتعلم أين يقف من الهدف المرغوب فيه ، وما الزمن الذي يحتاج إليه لتحقيقه </a:t>
            </a:r>
            <a:br>
              <a:rPr lang="ar-SA" sz="2400" dirty="0" smtClean="0">
                <a:effectLst/>
                <a:latin typeface="Times New Roman" panose="02020603050405020304" pitchFamily="18" charset="0"/>
                <a:ea typeface="Times New Roman" panose="02020603050405020304" pitchFamily="18" charset="0"/>
              </a:rPr>
            </a:br>
            <a:r>
              <a:rPr lang="ar-SA" sz="2400" dirty="0" smtClean="0">
                <a:effectLst/>
                <a:latin typeface="Times New Roman" panose="02020603050405020304" pitchFamily="18" charset="0"/>
                <a:ea typeface="Times New Roman" panose="02020603050405020304" pitchFamily="18" charset="0"/>
              </a:rPr>
              <a:t>7 ـ كما تُبين للمتعلم أين هو من الأهداف السلوكية التي حققها غيره من طلاب صفه ، والتي لم يحققوها بعد ، وعليه فقد تكون هذه العملية بمثابة تقويم ذاتي للمعلم ، وأسلوبه في التعليم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7627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1551"/>
          </a:xfrm>
        </p:spPr>
        <p:txBody>
          <a:bodyPr>
            <a:normAutofit/>
          </a:bodyPr>
          <a:lstStyle/>
          <a:p>
            <a:pPr algn="ct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شروط التغذية الراجعة</a:t>
            </a:r>
            <a:endParaRPr lang="en-US" sz="3600" dirty="0">
              <a:solidFill>
                <a:srgbClr val="FF0000"/>
              </a:solidFill>
            </a:endParaRPr>
          </a:p>
        </p:txBody>
      </p:sp>
      <p:sp>
        <p:nvSpPr>
          <p:cNvPr id="3" name="Rectangle 2"/>
          <p:cNvSpPr/>
          <p:nvPr/>
        </p:nvSpPr>
        <p:spPr>
          <a:xfrm>
            <a:off x="399245" y="1275008"/>
            <a:ext cx="11694017" cy="4936736"/>
          </a:xfrm>
          <a:prstGeom prst="rect">
            <a:avLst/>
          </a:prstGeom>
        </p:spPr>
        <p:txBody>
          <a:bodyPr wrap="square">
            <a:spAutoFit/>
          </a:bodyPr>
          <a:lstStyle/>
          <a:p>
            <a:pPr algn="just" rtl="1">
              <a:lnSpc>
                <a:spcPct val="115000"/>
              </a:lnSpc>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لتحقيق الاهداف المرجوة في التحسن والتطور التي نود احداثها في العملية التعليمية باستخدام التغذية الراجعة لابد ان تتوافر شروط عدة في التغذية الراجعة هي:</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-يجب ان تتصف التغذية الراجعة بالديمومة والاستمرارية .</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يجب ان تتصف التغذية الراجعة بالشمولية ، ولجميع عناصر العملية التعليمية </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-ان تقوم التغذية الراجعة بتصحيح خطأ فقط بعد الاستجابة الحركية لكي يتنبه المتعلم اليه وهذا الخطأ يكون الخطا الاكبرومن ثم الاصغر لاحقاً.</a:t>
            </a:r>
            <a:endParaRPr lang="en-US"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7150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2410</Words>
  <Application>Microsoft Office PowerPoint</Application>
  <PresentationFormat>Widescreen</PresentationFormat>
  <Paragraphs>91</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Simplified Arabic</vt:lpstr>
      <vt:lpstr>Times New Roman</vt:lpstr>
      <vt:lpstr>Office Theme</vt:lpstr>
      <vt:lpstr>التغذية الراجعة</vt:lpstr>
      <vt:lpstr>التغذية الراجعة</vt:lpstr>
      <vt:lpstr>PowerPoint Presentation</vt:lpstr>
      <vt:lpstr>PowerPoint Presentation</vt:lpstr>
      <vt:lpstr>PowerPoint Presentation</vt:lpstr>
      <vt:lpstr>PowerPoint Presentation</vt:lpstr>
      <vt:lpstr>اهمية التغذية الراجعة </vt:lpstr>
      <vt:lpstr>ومما تقدم يمكن إجمال أهمية التغذية الراجعة في المواقف التعليمية على النحو التالي:</vt:lpstr>
      <vt:lpstr>شروط التغذية الراجعة</vt:lpstr>
      <vt:lpstr>العوامل المؤثرة في التغذية الراجعة</vt:lpstr>
      <vt:lpstr>PowerPoint Presentation</vt:lpstr>
      <vt:lpstr>PowerPoint Presentation</vt:lpstr>
      <vt:lpstr>انواع التغذية الراجعة </vt:lpstr>
      <vt:lpstr>PowerPoint Presentation</vt:lpstr>
      <vt:lpstr>PowerPoint Presentation</vt:lpstr>
      <vt:lpstr>تصنيفات التغذية الراجعة : </vt:lpstr>
      <vt:lpstr>PowerPoint Presentation</vt:lpstr>
      <vt:lpstr>PowerPoint Presentation</vt:lpstr>
      <vt:lpstr>PowerPoint Presentation</vt:lpstr>
      <vt:lpstr>PowerPoint Presentation</vt:lpstr>
      <vt:lpstr>خصائص التغذية الراجعة</vt:lpstr>
      <vt:lpstr>PowerPoint Presentation</vt:lpstr>
      <vt:lpstr>PowerPoint Presentation</vt:lpstr>
      <vt:lpstr>دور التغذية الراجعة في المنافسات الرياضية</vt:lpstr>
      <vt:lpstr>PowerPoint Presentation</vt:lpstr>
      <vt:lpstr>الفرق بين التعزيز والتغذية الراجعة </vt:lpstr>
      <vt:lpstr>اسس تزويد المتعلمين بالتغذية الراجعة </vt:lpstr>
      <vt:lpstr>حجم التغذية الراجعة </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التغذية الراجعة</dc:title>
  <dc:creator>DR.Ahmed Saker 2O14</dc:creator>
  <cp:lastModifiedBy>DR.Ahmed Saker 2O14</cp:lastModifiedBy>
  <cp:revision>11</cp:revision>
  <dcterms:created xsi:type="dcterms:W3CDTF">2023-09-17T18:06:23Z</dcterms:created>
  <dcterms:modified xsi:type="dcterms:W3CDTF">2023-09-24T04:13:45Z</dcterms:modified>
</cp:coreProperties>
</file>